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07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56A902-B445-194B-AECF-C51B37395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SAE </a:t>
            </a:r>
            <a:r>
              <a:rPr lang="fr-FR" dirty="0">
                <a:effectLst/>
              </a:rPr>
              <a:t>13 - Installation d'un poste pour le développement</a:t>
            </a:r>
            <a:br>
              <a:rPr lang="fr-FR" dirty="0">
                <a:effectLst/>
              </a:rPr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A7BBB0-39F5-144B-B595-D695781F9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ALEXANDRE OFFERLE</a:t>
            </a:r>
          </a:p>
          <a:p>
            <a:r>
              <a:rPr lang="fr-FR" dirty="0"/>
              <a:t>SABRINA ALHAMMUTI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397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49072-F880-0243-897E-5E7A4939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B91E303-970B-7F4B-BC76-3EFF675DB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114925" cy="46918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C0BD7CF-F22D-B24F-9F25-AFD834FD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5" y="4714875"/>
            <a:ext cx="70770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6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5FD3D5-7C97-6843-B4CC-6056EEFD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/>
              </a:rPr>
              <a:t>Installation du </a:t>
            </a:r>
            <a:r>
              <a:rPr lang="fr-FR" dirty="0" err="1">
                <a:effectLst/>
              </a:rPr>
              <a:t>shell</a:t>
            </a:r>
            <a:r>
              <a:rPr lang="fr-FR" dirty="0">
                <a:effectLst/>
              </a:rPr>
              <a:t> "</a:t>
            </a:r>
            <a:r>
              <a:rPr lang="fr-FR" dirty="0" err="1">
                <a:effectLst/>
              </a:rPr>
              <a:t>zsh</a:t>
            </a:r>
            <a:r>
              <a:rPr lang="fr-FR" dirty="0">
                <a:effectLst/>
              </a:rPr>
              <a:t>" et "man-</a:t>
            </a:r>
            <a:r>
              <a:rPr lang="fr-FR" dirty="0" err="1">
                <a:effectLst/>
              </a:rPr>
              <a:t>db</a:t>
            </a:r>
            <a:r>
              <a:rPr lang="fr-FR" dirty="0">
                <a:effectLst/>
              </a:rPr>
              <a:t>"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289372-AB61-974A-84D4-9034E049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0428F4-0AF8-9A4D-883F-D9055334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12" y="2127251"/>
            <a:ext cx="9271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9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0A98D-1A37-284F-B2B5-58CE192A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utilisateurs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C53E98-FC10-DA4B-B732-AE5E0882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963" y="2231784"/>
            <a:ext cx="4346573" cy="1449387"/>
          </a:xfrm>
        </p:spPr>
        <p:txBody>
          <a:bodyPr/>
          <a:lstStyle/>
          <a:p>
            <a:r>
              <a:rPr lang="fr-FR" dirty="0">
                <a:effectLst/>
              </a:rPr>
              <a:t>Via les commandes « </a:t>
            </a:r>
            <a:r>
              <a:rPr lang="fr-FR" i="1" dirty="0" err="1">
                <a:effectLst/>
              </a:rPr>
              <a:t>adduser</a:t>
            </a:r>
            <a:r>
              <a:rPr lang="fr-FR" i="1" dirty="0">
                <a:effectLst/>
              </a:rPr>
              <a:t> </a:t>
            </a:r>
            <a:r>
              <a:rPr lang="fr-FR" dirty="0">
                <a:effectLst/>
              </a:rPr>
              <a:t>» nous ajoutons 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31628B-109B-D64F-91EB-C94E7683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389222"/>
            <a:ext cx="5567362" cy="11345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78C1AC-D7B0-2749-AB8D-D3E1A9C3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3901522"/>
            <a:ext cx="8829676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8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F8B037-59F9-8849-903E-A7B1664D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450190-6D80-CC45-A4EC-4C67C8835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3982" y="157162"/>
            <a:ext cx="3103561" cy="4048125"/>
          </a:xfrm>
        </p:spPr>
        <p:txBody>
          <a:bodyPr/>
          <a:lstStyle/>
          <a:p>
            <a:r>
              <a:rPr lang="fr-FR" dirty="0">
                <a:effectLst/>
              </a:rPr>
              <a:t>nous nous rendons dans le fichier « </a:t>
            </a:r>
            <a:r>
              <a:rPr lang="fr-FR" i="1" dirty="0">
                <a:effectLst/>
              </a:rPr>
              <a:t>/var/log/</a:t>
            </a:r>
            <a:r>
              <a:rPr lang="fr-FR" i="1" dirty="0" err="1">
                <a:effectLst/>
              </a:rPr>
              <a:t>auth.log</a:t>
            </a:r>
            <a:r>
              <a:rPr lang="fr-FR" i="1" dirty="0">
                <a:effectLst/>
              </a:rPr>
              <a:t> </a:t>
            </a:r>
            <a:r>
              <a:rPr lang="fr-FR" dirty="0">
                <a:effectLst/>
              </a:rPr>
              <a:t>». </a:t>
            </a:r>
            <a:endParaRPr lang="fr-FR" dirty="0"/>
          </a:p>
          <a:p>
            <a:r>
              <a:rPr lang="fr-FR" dirty="0">
                <a:effectLst/>
              </a:rPr>
              <a:t>nous affichons les fichiers avec un tri des lignes pour n’afficher que les lignes contenant le mot « </a:t>
            </a:r>
            <a:r>
              <a:rPr lang="fr-FR" i="1" dirty="0">
                <a:effectLst/>
              </a:rPr>
              <a:t>prof </a:t>
            </a:r>
            <a:r>
              <a:rPr lang="fr-FR" dirty="0">
                <a:effectLst/>
              </a:rPr>
              <a:t>» : </a:t>
            </a:r>
            <a:endParaRPr lang="fr-FR" dirty="0"/>
          </a:p>
          <a:p>
            <a:endParaRPr lang="fr-FR" dirty="0"/>
          </a:p>
        </p:txBody>
      </p:sp>
      <p:pic>
        <p:nvPicPr>
          <p:cNvPr id="5122" name="Picture 2" descr="page7image48756336">
            <a:extLst>
              <a:ext uri="{FF2B5EF4-FFF2-40B4-BE49-F238E27FC236}">
                <a16:creationId xmlns:a16="http://schemas.microsoft.com/office/drawing/2014/main" id="{C03519F8-9E5D-5E42-A88B-5555E5887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3495675"/>
            <a:ext cx="8901113" cy="28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5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655E4F-3451-9E4B-AF97-8722E2033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888" y="409574"/>
            <a:ext cx="3632198" cy="3124201"/>
          </a:xfrm>
        </p:spPr>
        <p:txBody>
          <a:bodyPr/>
          <a:lstStyle/>
          <a:p>
            <a:r>
              <a:rPr lang="fr-FR" dirty="0">
                <a:effectLst/>
              </a:rPr>
              <a:t>Via les commandes « </a:t>
            </a:r>
            <a:r>
              <a:rPr lang="fr-FR" i="1" dirty="0" err="1">
                <a:effectLst/>
              </a:rPr>
              <a:t>mount</a:t>
            </a:r>
            <a:r>
              <a:rPr lang="fr-FR" i="1" dirty="0">
                <a:effectLst/>
              </a:rPr>
              <a:t> </a:t>
            </a:r>
            <a:r>
              <a:rPr lang="fr-FR" dirty="0">
                <a:effectLst/>
              </a:rPr>
              <a:t>» et « </a:t>
            </a:r>
            <a:r>
              <a:rPr lang="fr-FR" i="1" dirty="0" err="1">
                <a:effectLst/>
              </a:rPr>
              <a:t>df</a:t>
            </a:r>
            <a:r>
              <a:rPr lang="fr-FR" i="1" dirty="0">
                <a:effectLst/>
              </a:rPr>
              <a:t> </a:t>
            </a:r>
            <a:r>
              <a:rPr lang="fr-FR" dirty="0">
                <a:effectLst/>
              </a:rPr>
              <a:t>» nous identifions les </a:t>
            </a:r>
            <a:r>
              <a:rPr lang="fr-FR" dirty="0" err="1">
                <a:effectLst/>
              </a:rPr>
              <a:t>différents</a:t>
            </a:r>
            <a:r>
              <a:rPr lang="fr-FR" dirty="0">
                <a:effectLst/>
              </a:rPr>
              <a:t> disques </a:t>
            </a:r>
            <a:r>
              <a:rPr lang="fr-FR" dirty="0" err="1">
                <a:effectLst/>
              </a:rPr>
              <a:t>connectés</a:t>
            </a:r>
            <a:r>
              <a:rPr lang="fr-FR" dirty="0">
                <a:effectLst/>
              </a:rPr>
              <a:t> à la machine : </a:t>
            </a:r>
            <a:endParaRPr lang="fr-FR" dirty="0"/>
          </a:p>
          <a:p>
            <a:endParaRPr lang="fr-FR" dirty="0"/>
          </a:p>
        </p:txBody>
      </p:sp>
      <p:pic>
        <p:nvPicPr>
          <p:cNvPr id="6145" name="Picture 1" descr="page7image48757792">
            <a:extLst>
              <a:ext uri="{FF2B5EF4-FFF2-40B4-BE49-F238E27FC236}">
                <a16:creationId xmlns:a16="http://schemas.microsoft.com/office/drawing/2014/main" id="{DF2598BB-2D66-514D-98FB-2253EB23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67664" cy="300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ge7image48758208">
            <a:extLst>
              <a:ext uri="{FF2B5EF4-FFF2-40B4-BE49-F238E27FC236}">
                <a16:creationId xmlns:a16="http://schemas.microsoft.com/office/drawing/2014/main" id="{D6AA5B1A-D403-A740-AFE8-A76F0D4E8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6" y="3854451"/>
            <a:ext cx="10288907" cy="25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3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73C55-DAF9-AB43-8C24-314ADA78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dISQUE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39AF5D-DCFB-2344-A8FA-F574F7F2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7000"/>
            <a:ext cx="4316412" cy="862014"/>
          </a:xfrm>
        </p:spPr>
        <p:txBody>
          <a:bodyPr/>
          <a:lstStyle/>
          <a:p>
            <a:r>
              <a:rPr lang="fr-FR" dirty="0">
                <a:effectLst/>
              </a:rPr>
              <a:t>- pour les volumes physiques : </a:t>
            </a:r>
            <a:endParaRPr lang="fr-FR" dirty="0"/>
          </a:p>
          <a:p>
            <a:endParaRPr lang="fr-FR" dirty="0"/>
          </a:p>
        </p:txBody>
      </p:sp>
      <p:pic>
        <p:nvPicPr>
          <p:cNvPr id="7169" name="Picture 1" descr="page8image48715248">
            <a:extLst>
              <a:ext uri="{FF2B5EF4-FFF2-40B4-BE49-F238E27FC236}">
                <a16:creationId xmlns:a16="http://schemas.microsoft.com/office/drawing/2014/main" id="{FED5ACE6-6D45-AD4C-8A8E-275861873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3261051"/>
            <a:ext cx="8231187" cy="28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35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A651E2-EA2C-1348-AD2F-0934AA376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626" y="261937"/>
            <a:ext cx="4954587" cy="130492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effectLst/>
              </a:rPr>
              <a:t>:pour les volumes logiques 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4C9E53-449A-C24E-9643-A655ABDD8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241300"/>
            <a:ext cx="5499100" cy="13462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DBAC5EC-DF47-494E-B640-C43D3911114A}"/>
              </a:ext>
            </a:extLst>
          </p:cNvPr>
          <p:cNvSpPr txBox="1"/>
          <p:nvPr/>
        </p:nvSpPr>
        <p:spPr>
          <a:xfrm>
            <a:off x="512763" y="3044826"/>
            <a:ext cx="340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 pour les volumes de group :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D6AC25-6D42-7F4B-A474-4FE555330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436" y="2870201"/>
            <a:ext cx="5581649" cy="37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53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12404-3802-C341-8A4A-5B3957DB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services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0AF085-0B79-7249-8554-47698442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762001"/>
          </a:xfrm>
        </p:spPr>
        <p:txBody>
          <a:bodyPr/>
          <a:lstStyle/>
          <a:p>
            <a:pPr marL="0" indent="0">
              <a:buNone/>
            </a:pPr>
            <a:r>
              <a:rPr lang="fr-FR" i="1" dirty="0">
                <a:effectLst/>
              </a:rPr>
              <a:t>a)  Installer le service web « </a:t>
            </a:r>
            <a:r>
              <a:rPr lang="fr-FR" dirty="0" err="1">
                <a:effectLst/>
              </a:rPr>
              <a:t>nginx</a:t>
            </a:r>
            <a:r>
              <a:rPr lang="fr-FR" dirty="0">
                <a:effectLst/>
              </a:rPr>
              <a:t> </a:t>
            </a:r>
            <a:r>
              <a:rPr lang="fr-FR" i="1" dirty="0">
                <a:effectLst/>
              </a:rPr>
              <a:t>» </a:t>
            </a:r>
            <a:endParaRPr lang="fr-FR" dirty="0">
              <a:effectLst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6638E0-78DD-3F40-9817-B27B960C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3826119"/>
            <a:ext cx="10160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0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7615E4-86EA-DB42-8C27-F0EC0BB82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83" y="52754"/>
            <a:ext cx="9905998" cy="720970"/>
          </a:xfrm>
        </p:spPr>
        <p:txBody>
          <a:bodyPr/>
          <a:lstStyle/>
          <a:p>
            <a:pPr marL="0" indent="0">
              <a:buNone/>
            </a:pPr>
            <a:r>
              <a:rPr lang="fr-FR" i="1" dirty="0">
                <a:effectLst/>
              </a:rPr>
              <a:t>b)  Comment peut-on </a:t>
            </a:r>
            <a:r>
              <a:rPr lang="fr-FR" i="1" dirty="0" err="1">
                <a:effectLst/>
              </a:rPr>
              <a:t>vérifier</a:t>
            </a:r>
            <a:r>
              <a:rPr lang="fr-FR" i="1" dirty="0">
                <a:effectLst/>
              </a:rPr>
              <a:t> que le service est actif </a:t>
            </a:r>
            <a:endParaRPr lang="fr-FR" dirty="0">
              <a:effectLst/>
            </a:endParaRP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939F457-18DE-5549-BF91-BFB1122908D1}"/>
              </a:ext>
            </a:extLst>
          </p:cNvPr>
          <p:cNvSpPr txBox="1"/>
          <p:nvPr/>
        </p:nvSpPr>
        <p:spPr>
          <a:xfrm>
            <a:off x="1261819" y="773724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/>
              <a:t>Solution 1 : </a:t>
            </a:r>
            <a:endParaRPr lang="fr-FR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C33962-CBC9-1642-91C9-3172E990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1143056"/>
            <a:ext cx="7254462" cy="224988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6149B9A-B7E5-2B4D-A9C0-242455A185DD}"/>
              </a:ext>
            </a:extLst>
          </p:cNvPr>
          <p:cNvSpPr txBox="1"/>
          <p:nvPr/>
        </p:nvSpPr>
        <p:spPr>
          <a:xfrm>
            <a:off x="6096000" y="3762269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/>
              <a:t>Solution 2 : </a:t>
            </a:r>
            <a:endParaRPr lang="fr-FR" u="sng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32DAC7-1B98-4B41-AD66-4BAA35FF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738" y="3640909"/>
            <a:ext cx="4349262" cy="31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3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C4336-ACC1-CD43-BE2C-0E6F0BDA2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304799"/>
            <a:ext cx="9905998" cy="762001"/>
          </a:xfrm>
        </p:spPr>
        <p:txBody>
          <a:bodyPr/>
          <a:lstStyle/>
          <a:p>
            <a:pPr marL="0" indent="0">
              <a:buNone/>
            </a:pPr>
            <a:r>
              <a:rPr lang="fr-FR" i="1" dirty="0">
                <a:effectLst/>
              </a:rPr>
              <a:t>c) Ou sont les logs de ce service ? 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D8C7B4-73CE-5B40-BA9F-599A8F9C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965200"/>
            <a:ext cx="7366000" cy="1574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77E890-801C-D94B-8D0D-771FEEB3858C}"/>
              </a:ext>
            </a:extLst>
          </p:cNvPr>
          <p:cNvSpPr txBox="1"/>
          <p:nvPr/>
        </p:nvSpPr>
        <p:spPr>
          <a:xfrm>
            <a:off x="1242646" y="2782669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d) Donnez la commande pour </a:t>
            </a:r>
            <a:r>
              <a:rPr lang="fr-FR" i="1" dirty="0" err="1"/>
              <a:t>arrêter</a:t>
            </a:r>
            <a:r>
              <a:rPr lang="fr-FR" i="1" dirty="0"/>
              <a:t> ce service.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111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9DE0A-921F-1A4F-BDA3-5DA02C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VM </a:t>
            </a:r>
          </a:p>
        </p:txBody>
      </p:sp>
      <p:pic>
        <p:nvPicPr>
          <p:cNvPr id="1025" name="Picture 1" descr="page2image48272048">
            <a:extLst>
              <a:ext uri="{FF2B5EF4-FFF2-40B4-BE49-F238E27FC236}">
                <a16:creationId xmlns:a16="http://schemas.microsoft.com/office/drawing/2014/main" id="{4A3E7565-E5FA-0549-9133-2642DA6A43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31" y="2170155"/>
            <a:ext cx="8557611" cy="380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39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26E7E-F833-664C-8AE1-E272FC4D2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95263"/>
            <a:ext cx="9905998" cy="1905000"/>
          </a:xfrm>
        </p:spPr>
        <p:txBody>
          <a:bodyPr/>
          <a:lstStyle/>
          <a:p>
            <a:r>
              <a:rPr lang="fr-FR" dirty="0"/>
              <a:t>Ajout de l’interface </a:t>
            </a:r>
          </a:p>
        </p:txBody>
      </p:sp>
      <p:pic>
        <p:nvPicPr>
          <p:cNvPr id="2050" name="Picture 2" descr="page2image48277664">
            <a:extLst>
              <a:ext uri="{FF2B5EF4-FFF2-40B4-BE49-F238E27FC236}">
                <a16:creationId xmlns:a16="http://schemas.microsoft.com/office/drawing/2014/main" id="{770079CA-E01D-4C4B-99CF-74995DAE62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31" y="2265939"/>
            <a:ext cx="9094670" cy="275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66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4006-BCFD-B542-94C1-0FBEDF65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73937"/>
          </a:xfrm>
        </p:spPr>
        <p:txBody>
          <a:bodyPr/>
          <a:lstStyle/>
          <a:p>
            <a:r>
              <a:rPr lang="fr-FR" dirty="0"/>
              <a:t>configuration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3F735DC-432B-1448-BB1C-E511734D8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834" y="4294372"/>
            <a:ext cx="9233082" cy="2226589"/>
          </a:xfrm>
          <a:prstGeom prst="rect">
            <a:avLst/>
          </a:prstGeom>
        </p:spPr>
      </p:pic>
      <p:pic>
        <p:nvPicPr>
          <p:cNvPr id="5" name="Picture 3" descr="page3image48744272">
            <a:extLst>
              <a:ext uri="{FF2B5EF4-FFF2-40B4-BE49-F238E27FC236}">
                <a16:creationId xmlns:a16="http://schemas.microsoft.com/office/drawing/2014/main" id="{4EA361BA-9980-6844-9275-356F09AD1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34" y="1683537"/>
            <a:ext cx="9233082" cy="2115282"/>
          </a:xfrm>
          <a:prstGeom prst="rect">
            <a:avLst/>
          </a:prstGeom>
          <a:noFill/>
          <a:effectLst>
            <a:outerShdw dist="508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06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3F158-B4D3-A844-AC6E-9BFB631E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RECONFIGURATION DES SOURCES D’INSTALLATION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B18537-5B04-8845-AC74-06657A39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1" y="2895600"/>
            <a:ext cx="4165600" cy="1066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B7B70AA-B77C-B447-B140-A379ED74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343400"/>
            <a:ext cx="9448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2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EAE05-6062-B04A-8CAB-52E4190D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ACTIVATION DE L’INTERFACE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52279AB-19EA-D345-8F5B-3DAED4B17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543" y="2690446"/>
            <a:ext cx="583124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19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ACDEB5-9F34-AB4D-B059-49A2F0F3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L’interface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A26A4FE-7632-864E-A5C0-39C3D96B5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429000"/>
            <a:ext cx="6223000" cy="3937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3B4B39E-4127-E74B-882B-20F7FB48B976}"/>
              </a:ext>
            </a:extLst>
          </p:cNvPr>
          <p:cNvSpPr txBox="1"/>
          <p:nvPr/>
        </p:nvSpPr>
        <p:spPr>
          <a:xfrm>
            <a:off x="8593015" y="3141785"/>
            <a:ext cx="2965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-Dans certain cas commande « </a:t>
            </a:r>
            <a:r>
              <a:rPr lang="fr-FR" dirty="0" err="1"/>
              <a:t>ifup</a:t>
            </a:r>
            <a:r>
              <a:rPr lang="fr-FR" dirty="0"/>
              <a:t> » n’est pas reconnue</a:t>
            </a:r>
          </a:p>
          <a:p>
            <a:endParaRPr lang="fr-FR" dirty="0"/>
          </a:p>
          <a:p>
            <a:r>
              <a:rPr lang="fr-FR" dirty="0"/>
              <a:t>-Vérification de l’emplacement via « </a:t>
            </a:r>
            <a:r>
              <a:rPr lang="fr-FR" dirty="0" err="1"/>
              <a:t>whereis</a:t>
            </a:r>
            <a:r>
              <a:rPr lang="fr-FR" dirty="0"/>
              <a:t> </a:t>
            </a:r>
            <a:r>
              <a:rPr lang="fr-FR" dirty="0" err="1"/>
              <a:t>ifup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/>
              <a:t>-Activation  l’interface « ens18 »</a:t>
            </a:r>
          </a:p>
        </p:txBody>
      </p:sp>
    </p:spTree>
    <p:extLst>
      <p:ext uri="{BB962C8B-B14F-4D97-AF65-F5344CB8AC3E}">
        <p14:creationId xmlns:p14="http://schemas.microsoft.com/office/powerpoint/2010/main" val="316856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17D940-88CD-F44F-8F6C-0FE17DF4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DES PAQUETS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FD1816A-6F2A-E94B-B27E-A5076AE41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244" y="2667000"/>
            <a:ext cx="851633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9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D2EDD-8BDB-CA45-B09B-CB1B9728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Mettre à jour les programmes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E1B4BBF-1A37-EC40-BD7A-B003CEBCD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563" y="2819400"/>
            <a:ext cx="6743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55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Maillage</Template>
  <TotalTime>32</TotalTime>
  <Words>210</Words>
  <Application>Microsoft Macintosh PowerPoint</Application>
  <PresentationFormat>Grand écran</PresentationFormat>
  <Paragraphs>34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Maillage</vt:lpstr>
      <vt:lpstr>SAE 13 - Installation d'un poste pour le développement </vt:lpstr>
      <vt:lpstr>INSTALLATION VM </vt:lpstr>
      <vt:lpstr>Ajout de l’interface </vt:lpstr>
      <vt:lpstr>configuration</vt:lpstr>
      <vt:lpstr>RECONFIGURATION DES SOURCES D’INSTALLATION</vt:lpstr>
      <vt:lpstr>ACTIVATION DE L’INTERFACE</vt:lpstr>
      <vt:lpstr>L’interface</vt:lpstr>
      <vt:lpstr>INSTALLATION DES PAQUETS</vt:lpstr>
      <vt:lpstr>Mettre à jour les programmes </vt:lpstr>
      <vt:lpstr>Présentation PowerPoint</vt:lpstr>
      <vt:lpstr>Installation du shell "zsh" et "man-db"  </vt:lpstr>
      <vt:lpstr>Ajout utilisateurs </vt:lpstr>
      <vt:lpstr>LOg</vt:lpstr>
      <vt:lpstr>Présentation PowerPoint</vt:lpstr>
      <vt:lpstr>dISQUE</vt:lpstr>
      <vt:lpstr>Présentation PowerPoint</vt:lpstr>
      <vt:lpstr>Ajout des services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SAE 13 - Installation d'un poste pour le développement </dc:title>
  <dc:creator>Sabrina al hammuti</dc:creator>
  <cp:lastModifiedBy>Sabrina al hammuti</cp:lastModifiedBy>
  <cp:revision>5</cp:revision>
  <dcterms:created xsi:type="dcterms:W3CDTF">2021-12-16T18:06:26Z</dcterms:created>
  <dcterms:modified xsi:type="dcterms:W3CDTF">2021-12-16T18:38:28Z</dcterms:modified>
</cp:coreProperties>
</file>